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notesSlides/notesSlide2.xml" ContentType="application/vnd.openxmlformats-officedocument.presentationml.notesSlide+xml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48"/>
  </p:notesMasterIdLst>
  <p:sldIdLst>
    <p:sldId id="256" r:id="rId3"/>
    <p:sldId id="259" r:id="rId4"/>
    <p:sldId id="264" r:id="rId5"/>
    <p:sldId id="260" r:id="rId6"/>
    <p:sldId id="297" r:id="rId7"/>
    <p:sldId id="298" r:id="rId8"/>
    <p:sldId id="300" r:id="rId9"/>
    <p:sldId id="299" r:id="rId10"/>
    <p:sldId id="301" r:id="rId11"/>
    <p:sldId id="302" r:id="rId12"/>
    <p:sldId id="305" r:id="rId13"/>
    <p:sldId id="303" r:id="rId14"/>
    <p:sldId id="307" r:id="rId15"/>
    <p:sldId id="309" r:id="rId16"/>
    <p:sldId id="310" r:id="rId17"/>
    <p:sldId id="311" r:id="rId18"/>
    <p:sldId id="316" r:id="rId19"/>
    <p:sldId id="312" r:id="rId20"/>
    <p:sldId id="315" r:id="rId21"/>
    <p:sldId id="313" r:id="rId22"/>
    <p:sldId id="314" r:id="rId23"/>
    <p:sldId id="317" r:id="rId24"/>
    <p:sldId id="328" r:id="rId25"/>
    <p:sldId id="330" r:id="rId26"/>
    <p:sldId id="329" r:id="rId27"/>
    <p:sldId id="331" r:id="rId28"/>
    <p:sldId id="327" r:id="rId29"/>
    <p:sldId id="332" r:id="rId30"/>
    <p:sldId id="333" r:id="rId31"/>
    <p:sldId id="325" r:id="rId32"/>
    <p:sldId id="277" r:id="rId33"/>
    <p:sldId id="318" r:id="rId34"/>
    <p:sldId id="319" r:id="rId35"/>
    <p:sldId id="320" r:id="rId36"/>
    <p:sldId id="321" r:id="rId37"/>
    <p:sldId id="278" r:id="rId38"/>
    <p:sldId id="279" r:id="rId39"/>
    <p:sldId id="326" r:id="rId40"/>
    <p:sldId id="282" r:id="rId41"/>
    <p:sldId id="323" r:id="rId42"/>
    <p:sldId id="322" r:id="rId43"/>
    <p:sldId id="296" r:id="rId44"/>
    <p:sldId id="284" r:id="rId45"/>
    <p:sldId id="293" r:id="rId46"/>
    <p:sldId id="294" r:id="rId47"/>
  </p:sldIdLst>
  <p:sldSz cx="12192000" cy="6858000"/>
  <p:notesSz cx="6858000" cy="9144000"/>
  <p:embeddedFontLst>
    <p:embeddedFont>
      <p:font typeface="Poppins" panose="020B0604020202020204" charset="0"/>
      <p:regular r:id="rId49"/>
      <p:bold r:id="rId50"/>
      <p:italic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  <p:embeddedFont>
      <p:font typeface="Mongolian Baiti" panose="03000500000000000000" pitchFamily="66" charset="0"/>
      <p:regular r:id="rId57"/>
    </p:embeddedFont>
    <p:embeddedFont>
      <p:font typeface="Modern No. 20" panose="02070704070505020303" pitchFamily="18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 autoAdjust="0"/>
    <p:restoredTop sz="77352" autoAdjust="0"/>
  </p:normalViewPr>
  <p:slideViewPr>
    <p:cSldViewPr snapToGrid="0">
      <p:cViewPr varScale="1">
        <p:scale>
          <a:sx n="120" d="100"/>
          <a:sy n="120" d="100"/>
        </p:scale>
        <p:origin x="192" y="108"/>
      </p:cViewPr>
      <p:guideLst/>
    </p:cSldViewPr>
  </p:slideViewPr>
  <p:outlineViewPr>
    <p:cViewPr>
      <p:scale>
        <a:sx n="33" d="100"/>
        <a:sy n="33" d="100"/>
      </p:scale>
      <p:origin x="0" y="-54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48589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80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0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900989"/>
            <a:ext cx="11321474" cy="2834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7781" y="3082933"/>
            <a:ext cx="11073468" cy="127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7781" y="4484151"/>
            <a:ext cx="4767220" cy="56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5904" y="475643"/>
            <a:ext cx="3819175" cy="22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tent">
  <p:cSld name="4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668"/>
            <a:ext cx="12192000" cy="13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771088" y="702631"/>
            <a:ext cx="6779004" cy="40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2"/>
          <p:cNvCxnSpPr/>
          <p:nvPr/>
        </p:nvCxnSpPr>
        <p:spPr>
          <a:xfrm>
            <a:off x="771088" y="1266738"/>
            <a:ext cx="82219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465138" y="1645626"/>
            <a:ext cx="5322887" cy="205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2"/>
          </p:nvPr>
        </p:nvSpPr>
        <p:spPr>
          <a:xfrm>
            <a:off x="6316789" y="1649193"/>
            <a:ext cx="5322887" cy="205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3"/>
          </p:nvPr>
        </p:nvSpPr>
        <p:spPr>
          <a:xfrm>
            <a:off x="465138" y="3919451"/>
            <a:ext cx="5322887" cy="205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4"/>
          </p:nvPr>
        </p:nvSpPr>
        <p:spPr>
          <a:xfrm>
            <a:off x="6316789" y="3923018"/>
            <a:ext cx="5322887" cy="205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596713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4404" y="2082899"/>
            <a:ext cx="10515600" cy="205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14404" y="4164055"/>
            <a:ext cx="10515600" cy="82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2000"/>
              <a:buNone/>
              <a:defRPr sz="2000">
                <a:solidFill>
                  <a:srgbClr val="889FB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800"/>
              <a:buNone/>
              <a:defRPr sz="1800">
                <a:solidFill>
                  <a:srgbClr val="889FB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173" y="136525"/>
            <a:ext cx="965052" cy="9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71088" y="702631"/>
            <a:ext cx="6779004" cy="40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71088" y="16944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383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4"/>
          <p:cNvCxnSpPr/>
          <p:nvPr/>
        </p:nvCxnSpPr>
        <p:spPr>
          <a:xfrm>
            <a:off x="771088" y="1266738"/>
            <a:ext cx="82219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Universal">
  <p:cSld name="Title Slide Univers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900989"/>
            <a:ext cx="11321474" cy="28346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5" descr="shutterstock_2958161.jpg"/>
          <p:cNvPicPr preferRelativeResize="0"/>
          <p:nvPr/>
        </p:nvPicPr>
        <p:blipFill rotWithShape="1">
          <a:blip r:embed="rId3">
            <a:alphaModFix/>
          </a:blip>
          <a:srcRect l="10754" t="15311" r="36530"/>
          <a:stretch/>
        </p:blipFill>
        <p:spPr>
          <a:xfrm>
            <a:off x="9160933" y="1"/>
            <a:ext cx="3031067" cy="290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 descr="ISP2093881.JPG"/>
          <p:cNvPicPr preferRelativeResize="0"/>
          <p:nvPr/>
        </p:nvPicPr>
        <p:blipFill rotWithShape="1">
          <a:blip r:embed="rId4">
            <a:alphaModFix/>
          </a:blip>
          <a:srcRect l="12569" t="19907" b="7996"/>
          <a:stretch/>
        </p:blipFill>
        <p:spPr>
          <a:xfrm>
            <a:off x="1" y="1"/>
            <a:ext cx="3045883" cy="290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 descr="shutterstock_12412126.jpg"/>
          <p:cNvPicPr preferRelativeResize="0"/>
          <p:nvPr/>
        </p:nvPicPr>
        <p:blipFill rotWithShape="1">
          <a:blip r:embed="rId5">
            <a:alphaModFix/>
          </a:blip>
          <a:srcRect l="28595" r="16269"/>
          <a:stretch/>
        </p:blipFill>
        <p:spPr>
          <a:xfrm>
            <a:off x="3045884" y="1"/>
            <a:ext cx="3052233" cy="290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 descr="shutterstock_43012507.jpg"/>
          <p:cNvPicPr preferRelativeResize="0"/>
          <p:nvPr/>
        </p:nvPicPr>
        <p:blipFill rotWithShape="1">
          <a:blip r:embed="rId6">
            <a:alphaModFix/>
          </a:blip>
          <a:srcRect l="41125" r="4949"/>
          <a:stretch/>
        </p:blipFill>
        <p:spPr>
          <a:xfrm>
            <a:off x="6098117" y="1"/>
            <a:ext cx="3062816" cy="290098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67781" y="3082933"/>
            <a:ext cx="11073468" cy="127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67781" y="4484151"/>
            <a:ext cx="4767220" cy="56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Custom 1 Image">
  <p:cSld name="Title Slide Custom 1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2118" y="1"/>
            <a:ext cx="12230100" cy="5915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>
            <a:spLocks noGrp="1"/>
          </p:cNvSpPr>
          <p:nvPr>
            <p:ph type="pic" idx="2"/>
          </p:nvPr>
        </p:nvSpPr>
        <p:spPr>
          <a:xfrm>
            <a:off x="-1" y="1"/>
            <a:ext cx="12230100" cy="2900988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900989"/>
            <a:ext cx="11321474" cy="283464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167781" y="3082933"/>
            <a:ext cx="11073468" cy="127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67781" y="4484151"/>
            <a:ext cx="4767220" cy="56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Custom 4 Images">
  <p:cSld name="Title Slide Custom 4 Image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-1" y="1"/>
            <a:ext cx="3029185" cy="2900987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7"/>
          <p:cNvSpPr>
            <a:spLocks noGrp="1"/>
          </p:cNvSpPr>
          <p:nvPr>
            <p:ph type="pic" idx="3"/>
          </p:nvPr>
        </p:nvSpPr>
        <p:spPr>
          <a:xfrm>
            <a:off x="3048000" y="1"/>
            <a:ext cx="3029185" cy="2900987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7"/>
          <p:cNvSpPr>
            <a:spLocks noGrp="1"/>
          </p:cNvSpPr>
          <p:nvPr>
            <p:ph type="pic" idx="4"/>
          </p:nvPr>
        </p:nvSpPr>
        <p:spPr>
          <a:xfrm>
            <a:off x="6096000" y="1"/>
            <a:ext cx="3048000" cy="29009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7"/>
          <p:cNvSpPr>
            <a:spLocks noGrp="1"/>
          </p:cNvSpPr>
          <p:nvPr>
            <p:ph type="pic" idx="5"/>
          </p:nvPr>
        </p:nvSpPr>
        <p:spPr>
          <a:xfrm>
            <a:off x="9144001" y="1"/>
            <a:ext cx="3048000" cy="2900987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900989"/>
            <a:ext cx="11321474" cy="283464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>
            <a:spLocks noGrp="1"/>
          </p:cNvSpPr>
          <p:nvPr>
            <p:ph type="ctrTitle"/>
          </p:nvPr>
        </p:nvSpPr>
        <p:spPr>
          <a:xfrm>
            <a:off x="167781" y="3082933"/>
            <a:ext cx="11073468" cy="127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167781" y="4484151"/>
            <a:ext cx="4767220" cy="56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926"/>
            <a:ext cx="12192000" cy="13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771088" y="702631"/>
            <a:ext cx="6779004" cy="40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8"/>
          <p:cNvCxnSpPr/>
          <p:nvPr/>
        </p:nvCxnSpPr>
        <p:spPr>
          <a:xfrm>
            <a:off x="771088" y="1266738"/>
            <a:ext cx="82219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668"/>
            <a:ext cx="12192000" cy="13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71088" y="702631"/>
            <a:ext cx="6779004" cy="40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10"/>
          <p:cNvCxnSpPr/>
          <p:nvPr/>
        </p:nvCxnSpPr>
        <p:spPr>
          <a:xfrm>
            <a:off x="771088" y="1266738"/>
            <a:ext cx="82219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1964263" y="5397501"/>
            <a:ext cx="7586135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pic" idx="2"/>
          </p:nvPr>
        </p:nvSpPr>
        <p:spPr>
          <a:xfrm>
            <a:off x="1964267" y="1670050"/>
            <a:ext cx="7586133" cy="358775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16988"/>
            <a:ext cx="12192000" cy="13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71088" y="702631"/>
            <a:ext cx="6779004" cy="40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71088" y="1266738"/>
            <a:ext cx="82219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F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209401" y="6258533"/>
            <a:ext cx="1584034" cy="46868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438845-AE43-CBEF-6B8A-F3C8917DB0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Arduino Workshop</a:t>
            </a:r>
            <a:endParaRPr lang="en-GB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14E948-4560-FF02-8D85-10740EC8A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781" y="4484151"/>
            <a:ext cx="4767220" cy="562995"/>
          </a:xfrm>
        </p:spPr>
        <p:txBody>
          <a:bodyPr/>
          <a:lstStyle/>
          <a:p>
            <a:r>
              <a:rPr lang="en-GB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Session 2</a:t>
            </a:r>
            <a:endParaRPr lang="en-GB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Different types of motors: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3207" y="3234644"/>
            <a:ext cx="2031349" cy="1778477"/>
          </a:xfrm>
          <a:prstGeom prst="rect">
            <a:avLst/>
          </a:prstGeom>
        </p:spPr>
      </p:pic>
      <p:sp>
        <p:nvSpPr>
          <p:cNvPr id="10" name="object 3"/>
          <p:cNvSpPr txBox="1"/>
          <p:nvPr/>
        </p:nvSpPr>
        <p:spPr>
          <a:xfrm>
            <a:off x="9661017" y="5574157"/>
            <a:ext cx="1350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45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1800" spc="9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800" spc="-22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800" spc="-85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800" spc="85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1800" spc="-1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1800" spc="-25" dirty="0">
                <a:solidFill>
                  <a:srgbClr val="FF0000"/>
                </a:solidFill>
                <a:latin typeface="Verdana"/>
                <a:cs typeface="Verdana"/>
              </a:rPr>
              <a:t>t</a:t>
            </a:r>
            <a:r>
              <a:rPr sz="1800" spc="-75" dirty="0">
                <a:solidFill>
                  <a:srgbClr val="FF0000"/>
                </a:solidFill>
                <a:latin typeface="Verdana"/>
                <a:cs typeface="Verdana"/>
              </a:rPr>
              <a:t>or</a:t>
            </a:r>
            <a:endParaRPr sz="18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6904735" y="5574157"/>
            <a:ext cx="1100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chemeClr val="tx1"/>
                </a:solidFill>
                <a:latin typeface="Verdana"/>
                <a:cs typeface="Verdana"/>
              </a:rPr>
              <a:t>DC</a:t>
            </a:r>
            <a:r>
              <a:rPr sz="1800" spc="-13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800" spc="-100" dirty="0">
                <a:solidFill>
                  <a:schemeClr val="tx1"/>
                </a:solidFill>
                <a:latin typeface="Verdana"/>
                <a:cs typeface="Verdana"/>
              </a:rPr>
              <a:t>m</a:t>
            </a:r>
            <a:r>
              <a:rPr sz="1800" spc="-10" dirty="0">
                <a:solidFill>
                  <a:schemeClr val="tx1"/>
                </a:solidFill>
                <a:latin typeface="Verdana"/>
                <a:cs typeface="Verdana"/>
              </a:rPr>
              <a:t>o</a:t>
            </a:r>
            <a:r>
              <a:rPr sz="1800" spc="-25" dirty="0">
                <a:solidFill>
                  <a:schemeClr val="tx1"/>
                </a:solidFill>
                <a:latin typeface="Verdana"/>
                <a:cs typeface="Verdana"/>
              </a:rPr>
              <a:t>t</a:t>
            </a:r>
            <a:r>
              <a:rPr sz="1800" spc="-75" dirty="0">
                <a:solidFill>
                  <a:schemeClr val="tx1"/>
                </a:solidFill>
                <a:latin typeface="Verdana"/>
                <a:cs typeface="Verdana"/>
              </a:rPr>
              <a:t>or</a:t>
            </a:r>
            <a:endParaRPr sz="18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4413250" y="5574157"/>
            <a:ext cx="161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45" dirty="0">
                <a:solidFill>
                  <a:schemeClr val="tx1"/>
                </a:solidFill>
                <a:latin typeface="Verdana"/>
                <a:cs typeface="Verdana"/>
              </a:rPr>
              <a:t>S</a:t>
            </a:r>
            <a:r>
              <a:rPr sz="1800" spc="-114" dirty="0">
                <a:solidFill>
                  <a:schemeClr val="tx1"/>
                </a:solidFill>
                <a:latin typeface="Verdana"/>
                <a:cs typeface="Verdana"/>
              </a:rPr>
              <a:t>t</a:t>
            </a:r>
            <a:r>
              <a:rPr sz="1800" spc="95" dirty="0">
                <a:solidFill>
                  <a:schemeClr val="tx1"/>
                </a:solidFill>
                <a:latin typeface="Verdana"/>
                <a:cs typeface="Verdana"/>
              </a:rPr>
              <a:t>e</a:t>
            </a:r>
            <a:r>
              <a:rPr sz="1800" spc="100" dirty="0">
                <a:solidFill>
                  <a:schemeClr val="tx1"/>
                </a:solidFill>
                <a:latin typeface="Verdana"/>
                <a:cs typeface="Verdana"/>
              </a:rPr>
              <a:t>p</a:t>
            </a:r>
            <a:r>
              <a:rPr sz="1800" spc="95" dirty="0">
                <a:solidFill>
                  <a:schemeClr val="tx1"/>
                </a:solidFill>
                <a:latin typeface="Verdana"/>
                <a:cs typeface="Verdana"/>
              </a:rPr>
              <a:t>pe</a:t>
            </a:r>
            <a:r>
              <a:rPr sz="1800" spc="-229" dirty="0">
                <a:solidFill>
                  <a:schemeClr val="tx1"/>
                </a:solidFill>
                <a:latin typeface="Verdana"/>
                <a:cs typeface="Verdana"/>
              </a:rPr>
              <a:t>r</a:t>
            </a:r>
            <a:r>
              <a:rPr sz="1800" spc="-12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chemeClr val="tx1"/>
                </a:solidFill>
                <a:latin typeface="Verdana"/>
                <a:cs typeface="Verdana"/>
              </a:rPr>
              <a:t>m</a:t>
            </a:r>
            <a:r>
              <a:rPr sz="1800" spc="-10" dirty="0">
                <a:solidFill>
                  <a:schemeClr val="tx1"/>
                </a:solidFill>
                <a:latin typeface="Verdana"/>
                <a:cs typeface="Verdana"/>
              </a:rPr>
              <a:t>o</a:t>
            </a:r>
            <a:r>
              <a:rPr sz="1800" spc="-25" dirty="0">
                <a:solidFill>
                  <a:schemeClr val="tx1"/>
                </a:solidFill>
                <a:latin typeface="Verdana"/>
                <a:cs typeface="Verdana"/>
              </a:rPr>
              <a:t>t</a:t>
            </a:r>
            <a:r>
              <a:rPr sz="1800" spc="-75" dirty="0">
                <a:solidFill>
                  <a:schemeClr val="tx1"/>
                </a:solidFill>
                <a:latin typeface="Verdana"/>
                <a:cs typeface="Verdana"/>
              </a:rPr>
              <a:t>or</a:t>
            </a:r>
            <a:endParaRPr sz="18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1648460" y="5574157"/>
            <a:ext cx="1685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70" dirty="0">
                <a:solidFill>
                  <a:schemeClr val="tx1"/>
                </a:solidFill>
                <a:latin typeface="Verdana"/>
                <a:cs typeface="Verdana"/>
              </a:rPr>
              <a:t>B</a:t>
            </a:r>
            <a:r>
              <a:rPr sz="1800" spc="-155" dirty="0">
                <a:solidFill>
                  <a:schemeClr val="tx1"/>
                </a:solidFill>
                <a:latin typeface="Verdana"/>
                <a:cs typeface="Verdana"/>
              </a:rPr>
              <a:t>r</a:t>
            </a:r>
            <a:r>
              <a:rPr sz="1800" spc="-35" dirty="0">
                <a:solidFill>
                  <a:schemeClr val="tx1"/>
                </a:solidFill>
                <a:latin typeface="Verdana"/>
                <a:cs typeface="Verdana"/>
              </a:rPr>
              <a:t>u</a:t>
            </a:r>
            <a:r>
              <a:rPr sz="1800" spc="-135" dirty="0">
                <a:solidFill>
                  <a:schemeClr val="tx1"/>
                </a:solidFill>
                <a:latin typeface="Verdana"/>
                <a:cs typeface="Verdana"/>
              </a:rPr>
              <a:t>s</a:t>
            </a:r>
            <a:r>
              <a:rPr sz="1800" spc="-150" dirty="0">
                <a:solidFill>
                  <a:schemeClr val="tx1"/>
                </a:solidFill>
                <a:latin typeface="Verdana"/>
                <a:cs typeface="Verdana"/>
              </a:rPr>
              <a:t>h</a:t>
            </a:r>
            <a:r>
              <a:rPr sz="1800" spc="-20" dirty="0">
                <a:solidFill>
                  <a:schemeClr val="tx1"/>
                </a:solidFill>
                <a:latin typeface="Verdana"/>
                <a:cs typeface="Verdana"/>
              </a:rPr>
              <a:t>le</a:t>
            </a:r>
            <a:r>
              <a:rPr sz="1800" spc="-245" dirty="0">
                <a:solidFill>
                  <a:schemeClr val="tx1"/>
                </a:solidFill>
                <a:latin typeface="Verdana"/>
                <a:cs typeface="Verdana"/>
              </a:rPr>
              <a:t>s</a:t>
            </a:r>
            <a:r>
              <a:rPr sz="1800" spc="-240" dirty="0">
                <a:solidFill>
                  <a:schemeClr val="tx1"/>
                </a:solidFill>
                <a:latin typeface="Verdana"/>
                <a:cs typeface="Verdana"/>
              </a:rPr>
              <a:t>s</a:t>
            </a:r>
            <a:r>
              <a:rPr sz="1800" spc="-15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sz="1800" spc="-100" dirty="0">
                <a:solidFill>
                  <a:schemeClr val="tx1"/>
                </a:solidFill>
                <a:latin typeface="Verdana"/>
                <a:cs typeface="Verdana"/>
              </a:rPr>
              <a:t>m</a:t>
            </a:r>
            <a:r>
              <a:rPr sz="1800" spc="-10" dirty="0">
                <a:solidFill>
                  <a:schemeClr val="tx1"/>
                </a:solidFill>
                <a:latin typeface="Verdana"/>
                <a:cs typeface="Verdana"/>
              </a:rPr>
              <a:t>o</a:t>
            </a:r>
            <a:r>
              <a:rPr sz="1800" spc="-20" dirty="0">
                <a:solidFill>
                  <a:schemeClr val="tx1"/>
                </a:solidFill>
                <a:latin typeface="Verdana"/>
                <a:cs typeface="Verdana"/>
              </a:rPr>
              <a:t>t</a:t>
            </a:r>
            <a:r>
              <a:rPr sz="1800" spc="-75" dirty="0">
                <a:solidFill>
                  <a:schemeClr val="tx1"/>
                </a:solidFill>
                <a:latin typeface="Verdana"/>
                <a:cs typeface="Verdana"/>
              </a:rPr>
              <a:t>or</a:t>
            </a:r>
            <a:endParaRPr sz="1800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pic>
        <p:nvPicPr>
          <p:cNvPr id="15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6041" y="3123935"/>
            <a:ext cx="1459138" cy="2028464"/>
          </a:xfrm>
          <a:prstGeom prst="rect">
            <a:avLst/>
          </a:prstGeom>
        </p:spPr>
      </p:pic>
      <p:pic>
        <p:nvPicPr>
          <p:cNvPr id="16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8136" y="3066795"/>
            <a:ext cx="2484119" cy="2133220"/>
          </a:xfrm>
          <a:prstGeom prst="rect">
            <a:avLst/>
          </a:prstGeom>
        </p:spPr>
      </p:pic>
      <p:pic>
        <p:nvPicPr>
          <p:cNvPr id="17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1958" y="3039364"/>
            <a:ext cx="2069497" cy="214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127536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Allow </a:t>
            </a:r>
            <a:r>
              <a:rPr lang="en-US" dirty="0"/>
              <a:t>you to </a:t>
            </a:r>
            <a:r>
              <a:rPr lang="en-US" dirty="0">
                <a:solidFill>
                  <a:srgbClr val="FF0000"/>
                </a:solidFill>
              </a:rPr>
              <a:t>precisely</a:t>
            </a:r>
            <a:r>
              <a:rPr lang="en-US" dirty="0"/>
              <a:t> control physical </a:t>
            </a:r>
            <a:r>
              <a:rPr lang="en-US" dirty="0" smtClean="0"/>
              <a:t>movement.</a:t>
            </a:r>
          </a:p>
          <a:p>
            <a:pPr>
              <a:lnSpc>
                <a:spcPct val="150000"/>
              </a:lnSpc>
            </a:pPr>
            <a:r>
              <a:rPr lang="en-US" dirty="0"/>
              <a:t>G</a:t>
            </a:r>
            <a:r>
              <a:rPr lang="en-US" dirty="0" smtClean="0"/>
              <a:t>enerally move </a:t>
            </a:r>
            <a:r>
              <a:rPr lang="en-US" dirty="0"/>
              <a:t>to a </a:t>
            </a:r>
            <a:r>
              <a:rPr lang="en-US" dirty="0">
                <a:solidFill>
                  <a:srgbClr val="FF0000"/>
                </a:solidFill>
              </a:rPr>
              <a:t>position</a:t>
            </a:r>
            <a:r>
              <a:rPr lang="en-US" dirty="0"/>
              <a:t> rather than continuously rotating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S</a:t>
            </a:r>
            <a:r>
              <a:rPr lang="en-US" dirty="0" smtClean="0"/>
              <a:t>imple </a:t>
            </a:r>
            <a:r>
              <a:rPr lang="en-US" dirty="0"/>
              <a:t>to connect and </a:t>
            </a:r>
            <a:r>
              <a:rPr lang="en-US" dirty="0" smtClean="0"/>
              <a:t>control.</a:t>
            </a:r>
          </a:p>
          <a:p>
            <a:pPr>
              <a:lnSpc>
                <a:spcPct val="15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motor driver is built right into them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87" b="91953" l="5188" r="96813">
                        <a14:foregroundMark x1="17313" y1="46438" x2="17313" y2="46438"/>
                        <a14:foregroundMark x1="25625" y1="48417" x2="25625" y2="48417"/>
                        <a14:foregroundMark x1="25625" y1="48417" x2="25625" y2="48417"/>
                        <a14:foregroundMark x1="39688" y1="47098" x2="39688" y2="47098"/>
                        <a14:foregroundMark x1="39688" y1="47098" x2="39688" y2="47098"/>
                        <a14:foregroundMark x1="60875" y1="48285" x2="60875" y2="48285"/>
                        <a14:foregroundMark x1="60875" y1="48285" x2="60875" y2="48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50" t="22761" r="7450" b="11143"/>
          <a:stretch/>
        </p:blipFill>
        <p:spPr>
          <a:xfrm>
            <a:off x="4015016" y="4766135"/>
            <a:ext cx="4813300" cy="17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Servo motors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1540256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Different types &amp; shapes: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9" y="2767241"/>
            <a:ext cx="3662667" cy="2544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59" y="2810786"/>
            <a:ext cx="2363141" cy="2341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6286" r="7339" b="8130"/>
          <a:stretch/>
        </p:blipFill>
        <p:spPr>
          <a:xfrm>
            <a:off x="8519883" y="2523382"/>
            <a:ext cx="3410858" cy="258564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071430" y="5109026"/>
            <a:ext cx="1997545" cy="7257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Most Common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Servo motors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1859569"/>
            <a:ext cx="10515600" cy="4351338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FF0000"/>
                </a:solidFill>
              </a:rPr>
              <a:t>How to choose the motor ??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According to your application you can choose the motor with the </a:t>
            </a:r>
            <a:r>
              <a:rPr lang="en-US" dirty="0" smtClean="0">
                <a:solidFill>
                  <a:srgbClr val="FF0000"/>
                </a:solidFill>
              </a:rPr>
              <a:t>torque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>
                <a:solidFill>
                  <a:srgbClr val="FF0000"/>
                </a:solidFill>
              </a:rPr>
              <a:t>speed</a:t>
            </a:r>
            <a:r>
              <a:rPr lang="en-US" dirty="0" smtClean="0">
                <a:solidFill>
                  <a:schemeClr val="tx1"/>
                </a:solidFill>
              </a:rPr>
              <a:t> needed.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08" y="4436764"/>
            <a:ext cx="5090755" cy="2181752"/>
          </a:xfrm>
          <a:prstGeom prst="rect">
            <a:avLst/>
          </a:prstGeom>
        </p:spPr>
      </p:pic>
      <p:sp>
        <p:nvSpPr>
          <p:cNvPr id="5" name="Bent Arrow 4"/>
          <p:cNvSpPr/>
          <p:nvPr/>
        </p:nvSpPr>
        <p:spPr>
          <a:xfrm flipV="1">
            <a:off x="2278741" y="4223653"/>
            <a:ext cx="1059542" cy="142239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8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1656370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Contain </a:t>
            </a:r>
            <a:r>
              <a:rPr lang="en-US" dirty="0"/>
              <a:t>a small </a:t>
            </a:r>
            <a:r>
              <a:rPr lang="en-US" dirty="0">
                <a:solidFill>
                  <a:srgbClr val="FF0000"/>
                </a:solidFill>
              </a:rPr>
              <a:t>DC motor</a:t>
            </a:r>
            <a:r>
              <a:rPr lang="en-US" dirty="0"/>
              <a:t> connected to the output </a:t>
            </a:r>
            <a:r>
              <a:rPr lang="en-US" dirty="0">
                <a:solidFill>
                  <a:srgbClr val="FF0000"/>
                </a:solidFill>
              </a:rPr>
              <a:t>shaft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gears</a:t>
            </a:r>
            <a:r>
              <a:rPr lang="en-US" dirty="0"/>
              <a:t>.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output shaft drives a </a:t>
            </a:r>
            <a:r>
              <a:rPr lang="en-US" dirty="0">
                <a:solidFill>
                  <a:srgbClr val="FF0000"/>
                </a:solidFill>
              </a:rPr>
              <a:t>servo horn</a:t>
            </a:r>
            <a:r>
              <a:rPr lang="en-US" dirty="0"/>
              <a:t> and is also linked to a </a:t>
            </a:r>
            <a:r>
              <a:rPr lang="en-US" dirty="0">
                <a:solidFill>
                  <a:srgbClr val="FF0000"/>
                </a:solidFill>
              </a:rPr>
              <a:t>potentiometer</a:t>
            </a:r>
            <a:r>
              <a:rPr lang="en-US" dirty="0"/>
              <a:t> (pot).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707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" b="5384"/>
          <a:stretch/>
        </p:blipFill>
        <p:spPr>
          <a:xfrm>
            <a:off x="2006677" y="1596573"/>
            <a:ext cx="6934122" cy="46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4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8" t="32836" r="5051" b="11496"/>
          <a:stretch/>
        </p:blipFill>
        <p:spPr>
          <a:xfrm>
            <a:off x="917404" y="1973944"/>
            <a:ext cx="10752081" cy="394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01" y="2843894"/>
            <a:ext cx="10321818" cy="21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7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68" y="1484237"/>
            <a:ext cx="6669289" cy="522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2" b="100000" l="927" r="100000">
                        <a14:foregroundMark x1="59768" y1="38392" x2="59768" y2="38392"/>
                        <a14:foregroundMark x1="59768" y1="38392" x2="59768" y2="38392"/>
                        <a14:foregroundMark x1="59768" y1="38392" x2="59768" y2="38392"/>
                        <a14:foregroundMark x1="59768" y1="38392" x2="59768" y2="38392"/>
                        <a14:foregroundMark x1="57375" y1="36874" x2="57375" y2="36874"/>
                        <a14:foregroundMark x1="57375" y1="36874" x2="57375" y2="36874"/>
                        <a14:foregroundMark x1="57375" y1="36874" x2="57375" y2="36874"/>
                        <a14:foregroundMark x1="59305" y1="35357" x2="59305" y2="35357"/>
                        <a14:foregroundMark x1="55753" y1="35357" x2="55753" y2="35357"/>
                        <a14:foregroundMark x1="7490" y1="30956" x2="7490" y2="30956"/>
                        <a14:foregroundMark x1="8185" y1="35964" x2="8185" y2="35964"/>
                        <a14:foregroundMark x1="55135" y1="40364" x2="55135" y2="40364"/>
                        <a14:foregroundMark x1="55135" y1="40364" x2="55135" y2="40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6" y="1676695"/>
            <a:ext cx="9083679" cy="46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Buzzer</a:t>
            </a:r>
          </a:p>
          <a:p>
            <a:r>
              <a:rPr lang="en-US" dirty="0" smtClean="0"/>
              <a:t>Servo motor</a:t>
            </a:r>
          </a:p>
          <a:p>
            <a:r>
              <a:rPr lang="en-US" dirty="0" smtClean="0"/>
              <a:t>Ultrasonic</a:t>
            </a:r>
          </a:p>
          <a:p>
            <a:r>
              <a:rPr lang="en-US" dirty="0"/>
              <a:t>Relay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PIR sensor (Motion)</a:t>
            </a:r>
            <a:endParaRPr lang="en-US" sz="7200" dirty="0" smtClean="0"/>
          </a:p>
          <a:p>
            <a:r>
              <a:rPr lang="en-US" dirty="0" smtClean="0"/>
              <a:t>Flame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551625" y="1633313"/>
            <a:ext cx="1207769" cy="209483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4551625" y="2228585"/>
            <a:ext cx="1207769" cy="209483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4543675" y="2769773"/>
            <a:ext cx="1207769" cy="209483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4543674" y="3650958"/>
            <a:ext cx="1207769" cy="209483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4543675" y="4751055"/>
            <a:ext cx="1207769" cy="209483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Diagonal Corner Rectangle 13"/>
          <p:cNvSpPr/>
          <p:nvPr/>
        </p:nvSpPr>
        <p:spPr>
          <a:xfrm>
            <a:off x="771087" y="1501808"/>
            <a:ext cx="3475609" cy="479392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Library calling</a:t>
            </a:r>
            <a:endParaRPr lang="en-US" dirty="0"/>
          </a:p>
        </p:txBody>
      </p:sp>
      <p:sp>
        <p:nvSpPr>
          <p:cNvPr id="15" name="Round Diagonal Corner Rectangle 14"/>
          <p:cNvSpPr/>
          <p:nvPr/>
        </p:nvSpPr>
        <p:spPr>
          <a:xfrm>
            <a:off x="771087" y="2098654"/>
            <a:ext cx="3475609" cy="479392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 declaration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771087" y="2703451"/>
            <a:ext cx="3475609" cy="479392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Declaring an object called </a:t>
            </a:r>
            <a:r>
              <a:rPr lang="en-US" dirty="0" err="1" smtClean="0"/>
              <a:t>myServo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771087" y="4663806"/>
            <a:ext cx="3475609" cy="479392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Moving the servo to the angle 0</a:t>
            </a:r>
            <a:endParaRPr lang="en-US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771087" y="3539856"/>
            <a:ext cx="3475609" cy="479392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 definition (as </a:t>
            </a:r>
            <a:r>
              <a:rPr lang="en-US" dirty="0" err="1" smtClean="0"/>
              <a:t>pinMode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Round Diagonal Corner Rectangle 20"/>
          <p:cNvSpPr/>
          <p:nvPr/>
        </p:nvSpPr>
        <p:spPr>
          <a:xfrm>
            <a:off x="769513" y="5257504"/>
            <a:ext cx="3475609" cy="479392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Moving the servo to the angle 180</a:t>
            </a:r>
            <a:endParaRPr lang="en-US" dirty="0"/>
          </a:p>
        </p:txBody>
      </p:sp>
      <p:sp>
        <p:nvSpPr>
          <p:cNvPr id="22" name="Left Arrow 21"/>
          <p:cNvSpPr/>
          <p:nvPr/>
        </p:nvSpPr>
        <p:spPr>
          <a:xfrm>
            <a:off x="4537293" y="5330771"/>
            <a:ext cx="1207769" cy="188594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47" y="1602834"/>
            <a:ext cx="4310344" cy="47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7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Exercise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1269019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Use a potentiometer to control the servo motor.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38" y="2181225"/>
            <a:ext cx="49063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8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Exercise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1269019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Make the motor move from 0 to 180, then move from 180 to 0.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Use delay to make it move smoothly.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1" y="2943453"/>
            <a:ext cx="4038033" cy="37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5" b="28835"/>
          <a:stretch>
            <a:fillRect/>
          </a:stretch>
        </p:blipFill>
        <p:spPr>
          <a:xfrm>
            <a:off x="0" y="0"/>
            <a:ext cx="11357812" cy="290362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reflection blurRad="6350" stA="50000" endA="300" endPos="90000" dir="5400000" sy="-100000" algn="bl" rotWithShape="0"/>
            <a:softEdge rad="63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2172" y="3540133"/>
            <a:ext cx="11073468" cy="1275723"/>
          </a:xfrm>
        </p:spPr>
        <p:txBody>
          <a:bodyPr>
            <a:noAutofit/>
          </a:bodyPr>
          <a:lstStyle/>
          <a:p>
            <a:r>
              <a:rPr lang="en-US" sz="88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Ultrasonic sensor</a:t>
            </a:r>
            <a:endParaRPr lang="en-US" sz="88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66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pic>
        <p:nvPicPr>
          <p:cNvPr id="5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2799" y="1914730"/>
            <a:ext cx="8125968" cy="3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10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Ultrasonic wiring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1694469"/>
            <a:ext cx="3607481" cy="4351338"/>
          </a:xfrm>
        </p:spPr>
        <p:txBody>
          <a:bodyPr/>
          <a:lstStyle/>
          <a:p>
            <a:r>
              <a:rPr lang="en-US" dirty="0" smtClean="0"/>
              <a:t>Connection:</a:t>
            </a:r>
          </a:p>
          <a:p>
            <a:pPr lvl="1"/>
            <a:r>
              <a:rPr lang="en-US" dirty="0" smtClean="0"/>
              <a:t>VCC = 5V</a:t>
            </a:r>
          </a:p>
          <a:p>
            <a:pPr lvl="1"/>
            <a:r>
              <a:rPr lang="en-US" dirty="0" smtClean="0"/>
              <a:t>GND = GND</a:t>
            </a:r>
          </a:p>
          <a:p>
            <a:pPr lvl="1"/>
            <a:r>
              <a:rPr lang="en-US" dirty="0" smtClean="0"/>
              <a:t>Trig = </a:t>
            </a:r>
            <a:r>
              <a:rPr lang="en-US" dirty="0" smtClean="0">
                <a:solidFill>
                  <a:srgbClr val="FF0000"/>
                </a:solidFill>
              </a:rPr>
              <a:t>OUTPUT</a:t>
            </a:r>
            <a:r>
              <a:rPr lang="en-US" dirty="0" smtClean="0"/>
              <a:t> pin</a:t>
            </a:r>
          </a:p>
          <a:p>
            <a:pPr lvl="1"/>
            <a:r>
              <a:rPr lang="en-US" dirty="0" smtClean="0"/>
              <a:t>Echo = </a:t>
            </a:r>
            <a:r>
              <a:rPr lang="en-US" dirty="0" smtClean="0">
                <a:solidFill>
                  <a:srgbClr val="FF0000"/>
                </a:solidFill>
              </a:rPr>
              <a:t>INPUT</a:t>
            </a:r>
            <a:r>
              <a:rPr lang="en-US" dirty="0" smtClean="0"/>
              <a:t> pin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73" y="1623472"/>
            <a:ext cx="4530521" cy="45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0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Ultrasonic -Code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76" y="1484361"/>
            <a:ext cx="5496966" cy="51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64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5" b="28835"/>
          <a:stretch>
            <a:fillRect/>
          </a:stretch>
        </p:blipFill>
        <p:spPr>
          <a:xfrm>
            <a:off x="0" y="0"/>
            <a:ext cx="11357812" cy="290362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reflection blurRad="6350" stA="50000" endA="300" endPos="90000" dir="5400000" sy="-100000" algn="bl" rotWithShape="0"/>
            <a:softEdge rad="63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2172" y="3540133"/>
            <a:ext cx="11073468" cy="1275723"/>
          </a:xfrm>
        </p:spPr>
        <p:txBody>
          <a:bodyPr>
            <a:noAutofit/>
          </a:bodyPr>
          <a:lstStyle/>
          <a:p>
            <a:r>
              <a:rPr lang="en-US" sz="8800" dirty="0">
                <a:latin typeface="Modern No. 20" panose="02070704070505020303" pitchFamily="18" charset="0"/>
              </a:rPr>
              <a:t>Relay module</a:t>
            </a:r>
            <a:endParaRPr lang="en-US" sz="88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33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Relay Module</a:t>
            </a:r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499" y="2540977"/>
            <a:ext cx="3408485" cy="3075909"/>
          </a:xfrm>
          <a:prstGeom prst="rect">
            <a:avLst/>
          </a:prstGeom>
        </p:spPr>
      </p:pic>
      <p:pic>
        <p:nvPicPr>
          <p:cNvPr id="5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8392" y="2365131"/>
            <a:ext cx="3414345" cy="3251755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6298" y="2681654"/>
            <a:ext cx="2969256" cy="26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4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Relay module -Circuit</a:t>
            </a:r>
            <a:endParaRPr lang="en-US" dirty="0"/>
          </a:p>
        </p:txBody>
      </p:sp>
      <p:pic>
        <p:nvPicPr>
          <p:cNvPr id="4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6885" y="1523531"/>
            <a:ext cx="7732776" cy="49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4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80530" cy="2901462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reflection blurRad="6350" stA="50000" endA="300" endPos="90000" dir="5400000" sy="-100000" algn="bl" rotWithShape="0"/>
            <a:softEdge rad="63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2172" y="3540133"/>
            <a:ext cx="11073468" cy="1275723"/>
          </a:xfrm>
        </p:spPr>
        <p:txBody>
          <a:bodyPr>
            <a:noAutofit/>
          </a:bodyPr>
          <a:lstStyle/>
          <a:p>
            <a:r>
              <a:rPr lang="en-US" sz="88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Buzzer</a:t>
            </a:r>
            <a:endParaRPr lang="en-US" sz="88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5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5" b="28835"/>
          <a:stretch>
            <a:fillRect/>
          </a:stretch>
        </p:blipFill>
        <p:spPr>
          <a:xfrm>
            <a:off x="0" y="0"/>
            <a:ext cx="11357812" cy="290362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reflection blurRad="6350" stA="50000" endA="300" endPos="90000" dir="5400000" sy="-100000" algn="bl" rotWithShape="0"/>
            <a:softEdge rad="63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2172" y="3540133"/>
            <a:ext cx="11073468" cy="1275723"/>
          </a:xfrm>
        </p:spPr>
        <p:txBody>
          <a:bodyPr>
            <a:noAutofit/>
          </a:bodyPr>
          <a:lstStyle/>
          <a:p>
            <a:r>
              <a:rPr lang="en-US" sz="8800" dirty="0">
                <a:latin typeface="Modern No. 20" panose="02070704070505020303" pitchFamily="18" charset="0"/>
              </a:rPr>
              <a:t>PIR (Motion sensor)</a:t>
            </a:r>
            <a:endParaRPr lang="en-US" sz="88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7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601" y="1582174"/>
            <a:ext cx="10020300" cy="4963005"/>
          </a:xfrm>
        </p:spPr>
        <p:txBody>
          <a:bodyPr>
            <a:noAutofit/>
          </a:bodyPr>
          <a:lstStyle/>
          <a:p>
            <a:r>
              <a:rPr lang="en-US" dirty="0"/>
              <a:t>U</a:t>
            </a:r>
            <a:r>
              <a:rPr lang="en-US" dirty="0" smtClean="0"/>
              <a:t>sed to detect motion of objects.</a:t>
            </a:r>
          </a:p>
          <a:p>
            <a:r>
              <a:rPr lang="en-US" dirty="0"/>
              <a:t>S</a:t>
            </a:r>
            <a:r>
              <a:rPr lang="en-US" dirty="0" smtClean="0"/>
              <a:t>tand </a:t>
            </a:r>
            <a:r>
              <a:rPr lang="en-US" dirty="0"/>
              <a:t>for “Passive Infrared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Basically</a:t>
            </a:r>
            <a:r>
              <a:rPr lang="en-US" dirty="0"/>
              <a:t>, </a:t>
            </a:r>
            <a:r>
              <a:rPr lang="en-US" dirty="0" smtClean="0"/>
              <a:t>it measures </a:t>
            </a:r>
            <a:r>
              <a:rPr lang="en-US" dirty="0">
                <a:solidFill>
                  <a:srgbClr val="FF0000"/>
                </a:solidFill>
              </a:rPr>
              <a:t>infrared </a:t>
            </a:r>
            <a:r>
              <a:rPr lang="en-US" dirty="0" smtClean="0">
                <a:solidFill>
                  <a:srgbClr val="FF0000"/>
                </a:solidFill>
              </a:rPr>
              <a:t>light (IR) </a:t>
            </a:r>
            <a:r>
              <a:rPr lang="en-US" dirty="0"/>
              <a:t>from objects in its field of view.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23" y="3612961"/>
            <a:ext cx="3600953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2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in </a:t>
            </a:r>
            <a:r>
              <a:rPr lang="en-US" dirty="0" smtClean="0"/>
              <a:t>size.</a:t>
            </a:r>
            <a:endParaRPr lang="en-US" dirty="0"/>
          </a:p>
          <a:p>
            <a:r>
              <a:rPr lang="en-US" dirty="0"/>
              <a:t>Wide lens </a:t>
            </a:r>
            <a:r>
              <a:rPr lang="en-US" dirty="0" smtClean="0"/>
              <a:t>range.</a:t>
            </a:r>
            <a:endParaRPr lang="en-US" dirty="0"/>
          </a:p>
          <a:p>
            <a:r>
              <a:rPr lang="en-US" dirty="0"/>
              <a:t>Easy to </a:t>
            </a:r>
            <a:r>
              <a:rPr lang="en-US" dirty="0" smtClean="0"/>
              <a:t>interface.</a:t>
            </a:r>
            <a:endParaRPr lang="en-US" dirty="0"/>
          </a:p>
          <a:p>
            <a:r>
              <a:rPr lang="en-US" dirty="0" smtClean="0"/>
              <a:t>Inexpensive.</a:t>
            </a:r>
            <a:endParaRPr lang="en-US" dirty="0"/>
          </a:p>
          <a:p>
            <a:r>
              <a:rPr lang="en-US" dirty="0" smtClean="0"/>
              <a:t>Low-power.</a:t>
            </a:r>
            <a:endParaRPr lang="en-US" dirty="0"/>
          </a:p>
          <a:p>
            <a:r>
              <a:rPr lang="en-US" dirty="0"/>
              <a:t>Easy to </a:t>
            </a:r>
            <a:r>
              <a:rPr lang="en-US" dirty="0" smtClean="0"/>
              <a:t>use.</a:t>
            </a:r>
            <a:endParaRPr lang="en-US" dirty="0"/>
          </a:p>
          <a:p>
            <a:r>
              <a:rPr lang="en-US" dirty="0"/>
              <a:t>Do not wear </a:t>
            </a:r>
            <a:r>
              <a:rPr lang="en-US" dirty="0" smtClean="0"/>
              <a:t>out.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2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601" y="1582174"/>
            <a:ext cx="10020300" cy="496300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 smtClean="0"/>
              <a:t>1- Pyroelectric sensor.</a:t>
            </a:r>
            <a:endParaRPr lang="en-US" dirty="0"/>
          </a:p>
          <a:p>
            <a:pPr marL="114300" indent="0">
              <a:buNone/>
            </a:pPr>
            <a:r>
              <a:rPr lang="en-US" dirty="0" smtClean="0"/>
              <a:t>2- Two built-in </a:t>
            </a:r>
            <a:r>
              <a:rPr lang="en-US" dirty="0"/>
              <a:t>potentiometers to adjust the delay time </a:t>
            </a:r>
            <a:r>
              <a:rPr lang="en-US" dirty="0" smtClean="0"/>
              <a:t>and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the sensitivity.</a:t>
            </a:r>
          </a:p>
          <a:p>
            <a:pPr marL="114300" indent="0">
              <a:buNone/>
            </a:pPr>
            <a:r>
              <a:rPr lang="en-US" dirty="0" smtClean="0"/>
              <a:t>3- Fresnel lens.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23" y="3638361"/>
            <a:ext cx="3600953" cy="2705478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8724901" y="5473700"/>
            <a:ext cx="1291398" cy="24891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8800022" y="4063676"/>
            <a:ext cx="1216276" cy="29210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10210800" y="3987800"/>
            <a:ext cx="426719" cy="40607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9" name="Flowchart: Connector 8"/>
          <p:cNvSpPr/>
          <p:nvPr/>
        </p:nvSpPr>
        <p:spPr>
          <a:xfrm>
            <a:off x="10210800" y="5409876"/>
            <a:ext cx="426719" cy="40607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5"/>
          <a:stretch/>
        </p:blipFill>
        <p:spPr>
          <a:xfrm>
            <a:off x="3187700" y="4209726"/>
            <a:ext cx="2472518" cy="1849521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 rot="10800000">
            <a:off x="2717801" y="5045586"/>
            <a:ext cx="1291398" cy="24891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/>
          <p:cNvSpPr/>
          <p:nvPr/>
        </p:nvSpPr>
        <p:spPr>
          <a:xfrm>
            <a:off x="2131776" y="4981438"/>
            <a:ext cx="426719" cy="40607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537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601" y="1950475"/>
            <a:ext cx="10020300" cy="3764526"/>
          </a:xfrm>
        </p:spPr>
        <p:txBody>
          <a:bodyPr>
            <a:noAutofit/>
          </a:bodyPr>
          <a:lstStyle/>
          <a:p>
            <a:r>
              <a:rPr lang="en-US" dirty="0"/>
              <a:t>Everything emits low-level </a:t>
            </a:r>
            <a:r>
              <a:rPr lang="en-US" dirty="0" smtClean="0"/>
              <a:t>radiation.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hotter something is, the more radiation is emitted.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sensor in a motion detector is split in two halves.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one-half sees more or less IR radiation than the other, the output will </a:t>
            </a:r>
            <a:r>
              <a:rPr lang="en-US" dirty="0" smtClean="0"/>
              <a:t>change.</a:t>
            </a:r>
          </a:p>
          <a:p>
            <a:r>
              <a:rPr lang="en-US" dirty="0" smtClean="0"/>
              <a:t>So its used to detect the </a:t>
            </a:r>
            <a:r>
              <a:rPr lang="en-US" dirty="0" smtClean="0">
                <a:solidFill>
                  <a:srgbClr val="FF0000"/>
                </a:solidFill>
              </a:rPr>
              <a:t>change</a:t>
            </a:r>
            <a:r>
              <a:rPr lang="en-US" dirty="0" smtClean="0"/>
              <a:t> in objects motion.</a:t>
            </a:r>
          </a:p>
        </p:txBody>
      </p:sp>
    </p:spTree>
    <p:extLst>
      <p:ext uri="{BB962C8B-B14F-4D97-AF65-F5344CB8AC3E}">
        <p14:creationId xmlns:p14="http://schemas.microsoft.com/office/powerpoint/2010/main" val="33110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28706"/>
            <a:ext cx="7540359" cy="42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b="3861"/>
          <a:stretch/>
        </p:blipFill>
        <p:spPr>
          <a:xfrm>
            <a:off x="1748042" y="1473200"/>
            <a:ext cx="7738858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5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Coding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52" y="1368871"/>
            <a:ext cx="4822903" cy="53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5" b="28835"/>
          <a:stretch>
            <a:fillRect/>
          </a:stretch>
        </p:blipFill>
        <p:spPr>
          <a:xfrm>
            <a:off x="0" y="0"/>
            <a:ext cx="11357812" cy="290362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reflection blurRad="6350" stA="50000" endA="300" endPos="90000" dir="5400000" sy="-100000" algn="bl" rotWithShape="0"/>
            <a:softEdge rad="63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2172" y="3540133"/>
            <a:ext cx="11073468" cy="1275723"/>
          </a:xfrm>
        </p:spPr>
        <p:txBody>
          <a:bodyPr>
            <a:noAutofit/>
          </a:bodyPr>
          <a:lstStyle/>
          <a:p>
            <a:r>
              <a:rPr lang="en-US" sz="8800" dirty="0">
                <a:latin typeface="Modern No. 20" panose="02070704070505020303" pitchFamily="18" charset="0"/>
              </a:rPr>
              <a:t>Flame sensor</a:t>
            </a:r>
            <a:endParaRPr lang="en-US" sz="88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3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66750" y="1757363"/>
            <a:ext cx="10515600" cy="4351337"/>
          </a:xfrm>
        </p:spPr>
        <p:txBody>
          <a:bodyPr>
            <a:noAutofit/>
          </a:bodyPr>
          <a:lstStyle/>
          <a:p>
            <a:r>
              <a:rPr lang="en-US" dirty="0"/>
              <a:t>A </a:t>
            </a:r>
            <a:r>
              <a:rPr lang="en-US" b="1" dirty="0"/>
              <a:t>flame detector</a:t>
            </a:r>
            <a:r>
              <a:rPr lang="en-US" dirty="0"/>
              <a:t> is a sensor designed to detect and respond to the presence of a flame or fire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Mainly it is a </a:t>
            </a:r>
            <a:r>
              <a:rPr lang="en-US" dirty="0" smtClean="0">
                <a:solidFill>
                  <a:srgbClr val="FF0000"/>
                </a:solidFill>
              </a:rPr>
              <a:t>Photodiode</a:t>
            </a:r>
            <a:r>
              <a:rPr lang="en-US" dirty="0" smtClean="0"/>
              <a:t> (IR receiver).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6" b="25515"/>
          <a:stretch/>
        </p:blipFill>
        <p:spPr>
          <a:xfrm>
            <a:off x="3514725" y="3682999"/>
            <a:ext cx="5238750" cy="23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8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Buzzer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Buzzer is basically a beeper.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Types:</a:t>
            </a:r>
          </a:p>
          <a:p>
            <a:pPr marL="571500" lvl="1" indent="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FF0000"/>
                </a:solidFill>
              </a:rPr>
              <a:t>Active</a:t>
            </a:r>
            <a:r>
              <a:rPr lang="en-US" dirty="0"/>
              <a:t>	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rgbClr val="FF0000"/>
                </a:solidFill>
              </a:rPr>
              <a:t>Passive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8"/>
          <a:stretch/>
        </p:blipFill>
        <p:spPr>
          <a:xfrm>
            <a:off x="8203763" y="1625600"/>
            <a:ext cx="3590925" cy="252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72" y="4891221"/>
            <a:ext cx="5404408" cy="1945133"/>
          </a:xfrm>
          <a:prstGeom prst="rect">
            <a:avLst/>
          </a:prstGeom>
        </p:spPr>
      </p:pic>
      <p:sp>
        <p:nvSpPr>
          <p:cNvPr id="8" name="Bent Arrow 7"/>
          <p:cNvSpPr/>
          <p:nvPr/>
        </p:nvSpPr>
        <p:spPr>
          <a:xfrm rot="5400000">
            <a:off x="2698749" y="4343757"/>
            <a:ext cx="604112" cy="591411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 flipV="1">
            <a:off x="5340100" y="4394807"/>
            <a:ext cx="591917" cy="553316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66750" y="1757363"/>
            <a:ext cx="10515600" cy="4351337"/>
          </a:xfrm>
        </p:spPr>
        <p:txBody>
          <a:bodyPr>
            <a:noAutofit/>
          </a:bodyPr>
          <a:lstStyle/>
          <a:p>
            <a:pPr fontAlgn="base"/>
            <a:r>
              <a:rPr lang="en-US" dirty="0"/>
              <a:t>Detects </a:t>
            </a:r>
            <a:r>
              <a:rPr lang="en-US" dirty="0" smtClean="0"/>
              <a:t>a </a:t>
            </a:r>
            <a:r>
              <a:rPr lang="en-US" dirty="0"/>
              <a:t>wavelength in the range of 760nm-1100 nm.</a:t>
            </a:r>
          </a:p>
          <a:p>
            <a:pPr fontAlgn="base"/>
            <a:r>
              <a:rPr lang="en-US" dirty="0"/>
              <a:t>Detection </a:t>
            </a:r>
            <a:r>
              <a:rPr lang="en-US" dirty="0" smtClean="0"/>
              <a:t>range </a:t>
            </a:r>
            <a:r>
              <a:rPr lang="en-US" dirty="0"/>
              <a:t>up to 50 cm</a:t>
            </a:r>
            <a:r>
              <a:rPr lang="en-US" dirty="0" smtClean="0"/>
              <a:t>. (Adjustable)</a:t>
            </a:r>
            <a:endParaRPr lang="en-US" dirty="0"/>
          </a:p>
          <a:p>
            <a:pPr fontAlgn="base"/>
            <a:r>
              <a:rPr lang="en-US" dirty="0"/>
              <a:t>Detection angle about 60 </a:t>
            </a:r>
            <a:r>
              <a:rPr lang="en-US" dirty="0" smtClean="0"/>
              <a:t>degrees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Operating voltage 3.3V-5V.</a:t>
            </a:r>
          </a:p>
          <a:p>
            <a:pPr fontAlgn="base"/>
            <a:r>
              <a:rPr lang="en-US" dirty="0"/>
              <a:t>Digital and Analog Output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smtClean="0"/>
              <a:t>Cheap.</a:t>
            </a:r>
          </a:p>
          <a:p>
            <a:pPr fontAlgn="base"/>
            <a:r>
              <a:rPr lang="en-US" dirty="0" smtClean="0"/>
              <a:t>Easy to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6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66750" y="1757363"/>
            <a:ext cx="10515600" cy="4351337"/>
          </a:xfrm>
        </p:spPr>
        <p:txBody>
          <a:bodyPr>
            <a:noAutofit/>
          </a:bodyPr>
          <a:lstStyle/>
          <a:p>
            <a:r>
              <a:rPr lang="en-US" dirty="0" smtClean="0"/>
              <a:t>When </a:t>
            </a:r>
            <a:r>
              <a:rPr lang="en-US" dirty="0"/>
              <a:t>fire burns it </a:t>
            </a:r>
            <a:r>
              <a:rPr lang="en-US" dirty="0" smtClean="0"/>
              <a:t>emits Infra-red </a:t>
            </a:r>
            <a:r>
              <a:rPr lang="en-US" dirty="0"/>
              <a:t>light, this light will be received by the Photodiode (IR receiver) on the sensor module. 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/>
              <a:t>we use an </a:t>
            </a:r>
            <a:r>
              <a:rPr lang="en-US" dirty="0" smtClean="0"/>
              <a:t>Op-Amp </a:t>
            </a:r>
            <a:r>
              <a:rPr lang="en-US" dirty="0"/>
              <a:t>to check for a change in voltage across the IR </a:t>
            </a:r>
            <a:r>
              <a:rPr lang="en-US" dirty="0" smtClean="0"/>
              <a:t>Receiver.</a:t>
            </a:r>
          </a:p>
          <a:p>
            <a:r>
              <a:rPr lang="en-US" dirty="0" smtClean="0"/>
              <a:t>If </a:t>
            </a:r>
            <a:r>
              <a:rPr lang="en-US" dirty="0"/>
              <a:t>a fire is detected the output </a:t>
            </a:r>
            <a:r>
              <a:rPr lang="en-US" dirty="0" smtClean="0"/>
              <a:t>pin </a:t>
            </a:r>
            <a:r>
              <a:rPr lang="en-US" dirty="0"/>
              <a:t>will give </a:t>
            </a:r>
            <a:r>
              <a:rPr lang="en-US" dirty="0" smtClean="0">
                <a:solidFill>
                  <a:srgbClr val="FF0000"/>
                </a:solidFill>
              </a:rPr>
              <a:t>5V(HIGH</a:t>
            </a:r>
            <a:r>
              <a:rPr lang="en-US" dirty="0">
                <a:solidFill>
                  <a:srgbClr val="FF0000"/>
                </a:solidFill>
              </a:rPr>
              <a:t>).</a:t>
            </a:r>
            <a:endParaRPr lang="en-US" dirty="0"/>
          </a:p>
          <a:p>
            <a:r>
              <a:rPr lang="en-US" dirty="0"/>
              <a:t>I</a:t>
            </a:r>
            <a:r>
              <a:rPr lang="en-US" dirty="0" smtClean="0"/>
              <a:t>f there </a:t>
            </a:r>
            <a:r>
              <a:rPr lang="en-US" dirty="0"/>
              <a:t>is no fire the output pin will be </a:t>
            </a:r>
            <a:r>
              <a:rPr lang="en-US" dirty="0">
                <a:solidFill>
                  <a:srgbClr val="FF0000"/>
                </a:solidFill>
              </a:rPr>
              <a:t>0V(LOW</a:t>
            </a:r>
            <a:r>
              <a:rPr lang="en-US" dirty="0" smtClean="0">
                <a:solidFill>
                  <a:srgbClr val="FF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930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5" t="4897" r="15766" b="10301"/>
          <a:stretch/>
        </p:blipFill>
        <p:spPr>
          <a:xfrm>
            <a:off x="2197100" y="1387533"/>
            <a:ext cx="6043101" cy="53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66" y="1351782"/>
            <a:ext cx="4421242" cy="53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0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96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Any Questions..?</a:t>
            </a:r>
            <a:endParaRPr lang="en-US" sz="96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3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611" y="3068516"/>
            <a:ext cx="11073468" cy="2230918"/>
          </a:xfrm>
        </p:spPr>
        <p:txBody>
          <a:bodyPr>
            <a:noAutofit/>
          </a:bodyPr>
          <a:lstStyle/>
          <a:p>
            <a:r>
              <a:rPr lang="en-US" sz="13800" dirty="0" smtClean="0">
                <a:latin typeface="Modern No. 20" panose="02070704070505020303" pitchFamily="18" charset="0"/>
              </a:rPr>
              <a:t>Thank You</a:t>
            </a:r>
            <a:endParaRPr lang="en-US" sz="13800" dirty="0"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4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725575"/>
            <a:ext cx="5311338" cy="47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</a:t>
            </a:r>
            <a:r>
              <a:rPr lang="en-US" dirty="0" smtClean="0">
                <a:solidFill>
                  <a:srgbClr val="FF0000"/>
                </a:solidFill>
              </a:rPr>
              <a:t>Vs</a:t>
            </a:r>
            <a:r>
              <a:rPr lang="en-US" dirty="0" smtClean="0"/>
              <a:t> Passive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188" y="169446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Active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N</a:t>
            </a:r>
            <a:r>
              <a:rPr lang="en-US" dirty="0" smtClean="0"/>
              <a:t>eed </a:t>
            </a:r>
            <a:r>
              <a:rPr lang="en-US" dirty="0"/>
              <a:t>a DC voltage to produce </a:t>
            </a:r>
            <a:r>
              <a:rPr lang="en-US" dirty="0" smtClean="0"/>
              <a:t>sound.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O</a:t>
            </a:r>
            <a:r>
              <a:rPr lang="en-US" dirty="0" smtClean="0"/>
              <a:t>nly </a:t>
            </a:r>
            <a:r>
              <a:rPr lang="en-US" dirty="0"/>
              <a:t>one tone is </a:t>
            </a:r>
            <a:r>
              <a:rPr lang="en-US" dirty="0" smtClean="0"/>
              <a:t>possible.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103" y="1644995"/>
            <a:ext cx="3818886" cy="44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5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</a:t>
            </a:r>
            <a:r>
              <a:rPr lang="en-US" dirty="0" smtClean="0">
                <a:solidFill>
                  <a:srgbClr val="FF0000"/>
                </a:solidFill>
              </a:rPr>
              <a:t>Vs</a:t>
            </a:r>
            <a:r>
              <a:rPr lang="en-US" dirty="0" smtClean="0"/>
              <a:t> Passive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188" y="1694469"/>
            <a:ext cx="73534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Passive</a:t>
            </a:r>
          </a:p>
          <a:p>
            <a:pPr marL="114300" indent="0" fontAlgn="base">
              <a:buNone/>
            </a:pPr>
            <a:r>
              <a:rPr lang="en-US" dirty="0" smtClean="0"/>
              <a:t>	Need </a:t>
            </a:r>
            <a:r>
              <a:rPr lang="en-US" dirty="0"/>
              <a:t>an AC voltage to produce sound</a:t>
            </a:r>
            <a:r>
              <a:rPr lang="en-US" dirty="0" smtClean="0"/>
              <a:t>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Uses a square wave signal.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 smtClean="0"/>
              <a:t>	The tone can be changed.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 smtClean="0"/>
          </a:p>
          <a:p>
            <a:pPr marL="114300" indent="0">
              <a:lnSpc>
                <a:spcPct val="150000"/>
              </a:lnSpc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364" y="1694469"/>
            <a:ext cx="380408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Buzzer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	</a:t>
            </a:r>
            <a:r>
              <a:rPr lang="en-US" dirty="0" smtClean="0"/>
              <a:t>	</a:t>
            </a:r>
            <a:r>
              <a:rPr lang="en-US" sz="3600" dirty="0" smtClean="0">
                <a:solidFill>
                  <a:srgbClr val="FF0000"/>
                </a:solidFill>
              </a:rPr>
              <a:t>Lets </a:t>
            </a:r>
            <a:r>
              <a:rPr lang="en-US" sz="3600" dirty="0">
                <a:solidFill>
                  <a:srgbClr val="FF0000"/>
                </a:solidFill>
              </a:rPr>
              <a:t>make some </a:t>
            </a:r>
            <a:r>
              <a:rPr lang="en-US" sz="3600" dirty="0" smtClean="0">
                <a:solidFill>
                  <a:srgbClr val="FF0000"/>
                </a:solidFill>
              </a:rPr>
              <a:t>noise 😤</a:t>
            </a:r>
            <a:endParaRPr lang="en-US" dirty="0">
              <a:solidFill>
                <a:srgbClr val="FF0000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1" y="2642180"/>
            <a:ext cx="5657849" cy="35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5" b="28835"/>
          <a:stretch>
            <a:fillRect/>
          </a:stretch>
        </p:blipFill>
        <p:spPr>
          <a:xfrm>
            <a:off x="0" y="0"/>
            <a:ext cx="11357812" cy="290362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reflection blurRad="6350" stA="50000" endA="300" endPos="90000" dir="5400000" sy="-100000" algn="bl" rotWithShape="0"/>
            <a:softEdge rad="63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2172" y="3540133"/>
            <a:ext cx="11073468" cy="1275723"/>
          </a:xfrm>
        </p:spPr>
        <p:txBody>
          <a:bodyPr>
            <a:noAutofit/>
          </a:bodyPr>
          <a:lstStyle/>
          <a:p>
            <a:r>
              <a:rPr lang="en-US" sz="88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Servo motor</a:t>
            </a:r>
            <a:endParaRPr lang="en-US" sz="88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6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EEE '22 Theme">
  <a:themeElements>
    <a:clrScheme name="IEEE CLORS">
      <a:dk1>
        <a:srgbClr val="00679B"/>
      </a:dk1>
      <a:lt1>
        <a:srgbClr val="FFFFFF"/>
      </a:lt1>
      <a:dk2>
        <a:srgbClr val="0095E0"/>
      </a:dk2>
      <a:lt2>
        <a:srgbClr val="FFFFFF"/>
      </a:lt2>
      <a:accent1>
        <a:srgbClr val="F4B183"/>
      </a:accent1>
      <a:accent2>
        <a:srgbClr val="FFFFF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79B"/>
      </a:hlink>
      <a:folHlink>
        <a:srgbClr val="ED7D3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</TotalTime>
  <Words>612</Words>
  <Application>Microsoft Office PowerPoint</Application>
  <PresentationFormat>Widescreen</PresentationFormat>
  <Paragraphs>128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Poppins</vt:lpstr>
      <vt:lpstr>Verdana</vt:lpstr>
      <vt:lpstr>Mongolian Baiti</vt:lpstr>
      <vt:lpstr>Modern No. 20</vt:lpstr>
      <vt:lpstr>Calibri</vt:lpstr>
      <vt:lpstr>IEEE '22 Theme</vt:lpstr>
      <vt:lpstr>Custom Design</vt:lpstr>
      <vt:lpstr>Arduino Workshop</vt:lpstr>
      <vt:lpstr>Contents</vt:lpstr>
      <vt:lpstr>Buzzer</vt:lpstr>
      <vt:lpstr>Buzzer</vt:lpstr>
      <vt:lpstr>Connection</vt:lpstr>
      <vt:lpstr>Active Vs Passive</vt:lpstr>
      <vt:lpstr>Active Vs Passive</vt:lpstr>
      <vt:lpstr>Buzzer</vt:lpstr>
      <vt:lpstr>Servo motor</vt:lpstr>
      <vt:lpstr>Motors</vt:lpstr>
      <vt:lpstr>Advantages</vt:lpstr>
      <vt:lpstr>Servo motors</vt:lpstr>
      <vt:lpstr>Servo motors</vt:lpstr>
      <vt:lpstr>Interior</vt:lpstr>
      <vt:lpstr>Interior</vt:lpstr>
      <vt:lpstr>Mechanism</vt:lpstr>
      <vt:lpstr>Mechanism</vt:lpstr>
      <vt:lpstr>Connection</vt:lpstr>
      <vt:lpstr>Connection</vt:lpstr>
      <vt:lpstr>Coding</vt:lpstr>
      <vt:lpstr>Exercise 1</vt:lpstr>
      <vt:lpstr>Exercise 2</vt:lpstr>
      <vt:lpstr>Ultrasonic sensor</vt:lpstr>
      <vt:lpstr>How it works</vt:lpstr>
      <vt:lpstr>Ultrasonic wiring</vt:lpstr>
      <vt:lpstr>Ultrasonic -Code</vt:lpstr>
      <vt:lpstr>Relay module</vt:lpstr>
      <vt:lpstr>Relay Module</vt:lpstr>
      <vt:lpstr>Relay module -Circuit</vt:lpstr>
      <vt:lpstr>PIR (Motion sensor)</vt:lpstr>
      <vt:lpstr>Introduction</vt:lpstr>
      <vt:lpstr>Advantages</vt:lpstr>
      <vt:lpstr>Interior</vt:lpstr>
      <vt:lpstr>Mechanism</vt:lpstr>
      <vt:lpstr>Mechanism</vt:lpstr>
      <vt:lpstr>Connection</vt:lpstr>
      <vt:lpstr>Coding</vt:lpstr>
      <vt:lpstr>Flame sensor</vt:lpstr>
      <vt:lpstr>Introduction</vt:lpstr>
      <vt:lpstr>Advantages</vt:lpstr>
      <vt:lpstr>Mechanism</vt:lpstr>
      <vt:lpstr>Connection</vt:lpstr>
      <vt:lpstr>Coding</vt:lpstr>
      <vt:lpstr>Any Questions..?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 Raafat</dc:creator>
  <cp:lastModifiedBy>Misara Ahmed</cp:lastModifiedBy>
  <cp:revision>69</cp:revision>
  <dcterms:modified xsi:type="dcterms:W3CDTF">2023-02-05T20:08:03Z</dcterms:modified>
</cp:coreProperties>
</file>